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9" r:id="rId3"/>
    <p:sldId id="257" r:id="rId4"/>
    <p:sldId id="258" r:id="rId5"/>
    <p:sldId id="26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4F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88" autoAdjust="0"/>
    <p:restoredTop sz="94660"/>
  </p:normalViewPr>
  <p:slideViewPr>
    <p:cSldViewPr snapToGrid="0" showGuides="1">
      <p:cViewPr varScale="1">
        <p:scale>
          <a:sx n="46" d="100"/>
          <a:sy n="46" d="100"/>
        </p:scale>
        <p:origin x="36" y="1248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3B6127-8C76-4EB3-BA48-E55C6FDC2A76}" type="datetimeFigureOut">
              <a:rPr lang="es-ES" smtClean="0"/>
              <a:t>29/08/2026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B047A-E9A2-443C-B983-35C719572F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033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8B047A-E9A2-443C-B983-35C719572F3A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9338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EE023-5947-2A71-C7A8-A2A952B0D6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842663-E519-A4D4-2873-CA03DD4A77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A44595-4605-4819-7C03-02601A9C5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0B5C-482C-43CF-BC04-4CEFBCCD7E44}" type="datetimeFigureOut">
              <a:rPr lang="es-ES" smtClean="0"/>
              <a:t>29/08/2026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4B9C604-BD85-81A8-EADE-BF786F13A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869E8A6-BAF4-5DB2-4E09-FD5BAA2DD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DFCC7-335F-492E-8548-EB9E950B6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5578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F604D7-376D-BBFF-3454-4CC12DC39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7C5199-490D-3D33-0BCC-B5B92AA56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47689B-89E5-8625-CE3F-6966F228E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0B5C-482C-43CF-BC04-4CEFBCCD7E44}" type="datetimeFigureOut">
              <a:rPr lang="es-ES" smtClean="0"/>
              <a:t>29/08/2026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56B2E1-C84D-83ED-0808-ED12ACF1D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F112131-8A40-740F-E316-A09533159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DFCC7-335F-492E-8548-EB9E950B6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1088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BA625A-E649-B1F1-6B7B-21FD658B9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EC085E-B20D-065C-2123-631A9EEEE8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313A07-D153-83BC-9615-AC044DBC2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0B5C-482C-43CF-BC04-4CEFBCCD7E44}" type="datetimeFigureOut">
              <a:rPr lang="es-ES" smtClean="0"/>
              <a:t>29/08/2026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9DCC22D-5165-14CB-4DC2-6AC3FAB4D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B1F33D-46AE-E6F3-656F-C16B01ECE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DFCC7-335F-492E-8548-EB9E950B6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8805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C31E2D-1DF1-CF17-510D-0D040FE45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B6551A-06E2-A62A-39AA-A24A5D099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DD922DC-30F6-6F16-7BDC-266ECE5835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52D1990-66B3-955E-CFEA-B60A7C48D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0B5C-482C-43CF-BC04-4CEFBCCD7E44}" type="datetimeFigureOut">
              <a:rPr lang="es-ES" smtClean="0"/>
              <a:t>29/08/2026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A7359A-52EB-9940-FB55-2B5D9194A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00755B2-1FE9-004F-5A0B-5F5B81AA0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DFCC7-335F-492E-8548-EB9E950B6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2753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91CBB2-C22E-2B07-3F58-2D636B9C3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3525BEC-2253-C20D-1EF9-884F7E006C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BD0BB6-5F4D-A790-609D-5515D0DD82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6D94A69-B5C6-FF1B-811F-B6F4922566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FFF1A16-4EA2-E752-2465-8DC77BE30C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E085710-5663-7A42-2B3C-3A6ECBDCF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0B5C-482C-43CF-BC04-4CEFBCCD7E44}" type="datetimeFigureOut">
              <a:rPr lang="es-ES" smtClean="0"/>
              <a:t>29/08/2026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FD8D129-00E5-D347-7479-5C62E1D55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89A60C7-ACBA-3689-34E3-D422451B4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DFCC7-335F-492E-8548-EB9E950B6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2257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B6757E-B39E-D342-3792-DADCDF90F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3B3919A-E2CC-498C-4E46-0AD1A3655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0B5C-482C-43CF-BC04-4CEFBCCD7E44}" type="datetimeFigureOut">
              <a:rPr lang="es-ES" smtClean="0"/>
              <a:t>29/08/2026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A442AD6-D7DB-43F3-7F07-77AB5F360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C4A54A5-7E0D-924E-0481-E0510204D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DFCC7-335F-492E-8548-EB9E950B6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5416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546BFC2-E8F7-76E9-495F-EDEBDA6A6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0B5C-482C-43CF-BC04-4CEFBCCD7E44}" type="datetimeFigureOut">
              <a:rPr lang="es-ES" smtClean="0"/>
              <a:t>29/08/2026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4AEF99E-C5FC-A146-F35B-43D339825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9AC4C85-0AD8-DFAC-B868-083F5F3A6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DFCC7-335F-492E-8548-EB9E950B6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302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CF51AC-A099-C800-F865-F80AEBAF2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A82A4F5-82C9-13CF-6C1F-F8C1A0895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715ED2C-63F9-D655-5B55-613EBD593F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EC580D6-D473-E6EC-4546-29A6D0A37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0B5C-482C-43CF-BC04-4CEFBCCD7E44}" type="datetimeFigureOut">
              <a:rPr lang="es-ES" smtClean="0"/>
              <a:t>29/08/2026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67922A-C053-4C4B-CEEF-59CF9DEC8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E68788D-23FA-D122-CE93-887954C8C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DFCC7-335F-492E-8548-EB9E950B6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7498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DECB8E-EC6B-8B10-7CBF-AEC778CD6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0044E9D-DB21-F784-7C6D-ACFE6E5A3C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CC992C9-EDAD-C188-30D8-06F820A20D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3A2148-9A70-6D1A-7D76-9B06D32A0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0B5C-482C-43CF-BC04-4CEFBCCD7E44}" type="datetimeFigureOut">
              <a:rPr lang="es-ES" smtClean="0"/>
              <a:t>29/08/2026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32015A9-F86D-963D-BF63-D88E46780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772FDBE-F967-4C83-90A1-9F66FAEB6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DFCC7-335F-492E-8548-EB9E950B6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1978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93A38F-1AC0-E3AF-2B9F-B17F04E87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EA3128C-72D6-E577-021A-02C5880396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1521902-0797-BD7E-4E16-B7134EC49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0B5C-482C-43CF-BC04-4CEFBCCD7E44}" type="datetimeFigureOut">
              <a:rPr lang="es-ES" smtClean="0"/>
              <a:t>29/08/2026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53C7B4C-E34A-276D-B859-2744D182B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CF01A67-2E95-F4C3-28A0-3C11765AE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DFCC7-335F-492E-8548-EB9E950B6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5330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80D64D9-F73B-F150-040C-E27C627C7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FDB03FF-68DC-9691-0CFD-55E5C85898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5CBEDF-338D-415A-00FA-B511451AB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F0B5C-482C-43CF-BC04-4CEFBCCD7E44}" type="datetimeFigureOut">
              <a:rPr lang="es-ES" smtClean="0"/>
              <a:t>29/08/2026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5D38A6E-C426-589A-78ED-0D85833D2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91966F-E09E-025D-059B-F319ABE71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DFCC7-335F-492E-8548-EB9E950B6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783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6CD1F66-BFB4-4577-F31C-10B69ADA5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87A975-9F58-C898-1627-2B0327FF3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98AAE2-A57E-AB2B-2B58-04F48943FE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AF0B5C-482C-43CF-BC04-4CEFBCCD7E44}" type="datetimeFigureOut">
              <a:rPr lang="es-ES" smtClean="0"/>
              <a:t>29/08/2026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BA1A68-98E6-7AC3-E415-6190515932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4984A41-1673-8A23-5294-09D1B88F9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FDFCC7-335F-492E-8548-EB9E950B608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4195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ignacio.granados@pnsg.es" TargetMode="External"/><Relationship Id="rId4" Type="http://schemas.openxmlformats.org/officeDocument/2006/relationships/hyperlink" Target="mailto:manuel.toro@cedex.es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ignacio.granados@pnsg.es" TargetMode="External"/><Relationship Id="rId4" Type="http://schemas.openxmlformats.org/officeDocument/2006/relationships/hyperlink" Target="mailto:manuel.toro@cedex.e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folders.tools.nom.es/GLEON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olders.tools.nom.es/GLEON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folders.tools.nom.es/GLEON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folders.tools.nom.es/GLEON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olders.tools.nom.es/GLEON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folders.tools.nom.es/GLEON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folders.tools.nom.es/GLEON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olders.tools.nom.es/GLEON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folders.tools.nom.es/GLEON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folders.tools.nom.es/GLEON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8E47DCB-18A3-F6A2-0343-EDA02BBFA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95" y="493171"/>
            <a:ext cx="2664880" cy="94510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BFFACFA-3491-C763-5D8C-0C8CF65C4580}"/>
              </a:ext>
            </a:extLst>
          </p:cNvPr>
          <p:cNvSpPr txBox="1"/>
          <p:nvPr/>
        </p:nvSpPr>
        <p:spPr>
          <a:xfrm>
            <a:off x="5316763" y="457705"/>
            <a:ext cx="66484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1200" b="0" i="0" u="none" strike="noStrike" baseline="0" noProof="0" dirty="0">
              <a:solidFill>
                <a:srgbClr val="000000"/>
              </a:solidFill>
              <a:latin typeface="+mj-lt"/>
            </a:endParaRPr>
          </a:p>
          <a:p>
            <a:r>
              <a:rPr lang="en-GB" sz="1200" b="0" i="0" u="none" strike="noStrike" baseline="0" noProof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GB" sz="1800" b="1" i="0" u="none" strike="noStrike" baseline="0" noProof="0" dirty="0">
                <a:solidFill>
                  <a:srgbClr val="000000"/>
                </a:solidFill>
                <a:latin typeface="+mj-lt"/>
              </a:rPr>
              <a:t>GLEON 2026 All Hands’ Meeting  -   </a:t>
            </a:r>
            <a:r>
              <a:rPr lang="en-GB" sz="1600" b="1" u="none" strike="noStrike" baseline="0" noProof="0" dirty="0">
                <a:solidFill>
                  <a:srgbClr val="000000"/>
                </a:solidFill>
                <a:latin typeface="+mj-lt"/>
              </a:rPr>
              <a:t>Lake </a:t>
            </a:r>
            <a:r>
              <a:rPr lang="en-GB" sz="1600" b="1" u="none" strike="noStrike" baseline="0" noProof="0" dirty="0" err="1">
                <a:solidFill>
                  <a:srgbClr val="000000"/>
                </a:solidFill>
                <a:latin typeface="+mj-lt"/>
              </a:rPr>
              <a:t>Banyoles</a:t>
            </a:r>
            <a:r>
              <a:rPr lang="en-GB" sz="1600" b="1" u="none" strike="noStrike" baseline="0" noProof="0" dirty="0">
                <a:solidFill>
                  <a:srgbClr val="000000"/>
                </a:solidFill>
                <a:latin typeface="+mj-lt"/>
              </a:rPr>
              <a:t> (Spain)</a:t>
            </a:r>
            <a:r>
              <a:rPr lang="en-GB" sz="1800" b="1" u="none" strike="noStrike" baseline="0" noProof="0" dirty="0">
                <a:solidFill>
                  <a:srgbClr val="000000"/>
                </a:solidFill>
                <a:latin typeface="+mj-lt"/>
              </a:rPr>
              <a:t> </a:t>
            </a:r>
          </a:p>
          <a:p>
            <a:r>
              <a:rPr lang="en-GB" b="1" noProof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GB" sz="1100" b="0" i="0" u="none" strike="noStrike" baseline="0" noProof="0" dirty="0">
                <a:solidFill>
                  <a:srgbClr val="000000"/>
                </a:solidFill>
                <a:latin typeface="+mj-lt"/>
              </a:rPr>
              <a:t>August 28 - September 4</a:t>
            </a:r>
            <a:endParaRPr lang="en-GB" noProof="0" dirty="0">
              <a:latin typeface="+mj-lt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BC9495E-438C-C85C-C6B7-3D69BD82D8B6}"/>
              </a:ext>
            </a:extLst>
          </p:cNvPr>
          <p:cNvSpPr txBox="1"/>
          <p:nvPr/>
        </p:nvSpPr>
        <p:spPr>
          <a:xfrm>
            <a:off x="328614" y="2062328"/>
            <a:ext cx="4748212" cy="3137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i="1" kern="0" noProof="0" dirty="0">
                <a:solidFill>
                  <a:srgbClr val="2424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Workshop on Sunday, 30 August (10:00-13:00):</a:t>
            </a:r>
          </a:p>
          <a:p>
            <a:endParaRPr lang="en-GB" sz="1600" b="1" kern="0" noProof="0" dirty="0">
              <a:solidFill>
                <a:srgbClr val="242424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8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Winter limnology: </a:t>
            </a:r>
          </a:p>
          <a:p>
            <a:pPr>
              <a:lnSpc>
                <a:spcPct val="150000"/>
              </a:lnSpc>
            </a:pPr>
            <a:r>
              <a:rPr lang="en-GB" sz="28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Art of Instrumenting </a:t>
            </a:r>
          </a:p>
          <a:p>
            <a:pPr>
              <a:lnSpc>
                <a:spcPct val="150000"/>
              </a:lnSpc>
            </a:pPr>
            <a:r>
              <a:rPr lang="en-GB" sz="28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Remote Lakes </a:t>
            </a:r>
          </a:p>
          <a:p>
            <a:pPr>
              <a:lnSpc>
                <a:spcPct val="150000"/>
              </a:lnSpc>
            </a:pPr>
            <a:r>
              <a:rPr lang="en-GB" sz="28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(Without Dying in the Process)</a:t>
            </a:r>
            <a:endParaRPr lang="en-GB" sz="2000" noProof="0" dirty="0">
              <a:solidFill>
                <a:srgbClr val="0070C0"/>
              </a:solidFill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39B3BCA4-85C2-8FAE-C658-B8786E7642A2}"/>
              </a:ext>
            </a:extLst>
          </p:cNvPr>
          <p:cNvGrpSpPr/>
          <p:nvPr/>
        </p:nvGrpSpPr>
        <p:grpSpPr>
          <a:xfrm>
            <a:off x="5418592" y="1809750"/>
            <a:ext cx="6444794" cy="3833310"/>
            <a:chOff x="5418592" y="1809750"/>
            <a:chExt cx="6444794" cy="3833310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DDF1AF37-7D9E-9D19-8728-36663727D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694"/>
            <a:stretch>
              <a:fillRect/>
            </a:stretch>
          </p:blipFill>
          <p:spPr>
            <a:xfrm>
              <a:off x="5418592" y="1809750"/>
              <a:ext cx="6444794" cy="3833310"/>
            </a:xfrm>
            <a:prstGeom prst="rect">
              <a:avLst/>
            </a:prstGeom>
            <a:effectLst>
              <a:softEdge rad="88900"/>
            </a:effectLst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2B094DA8-0967-D67A-4FD2-E8E3EB29EA04}"/>
                </a:ext>
              </a:extLst>
            </p:cNvPr>
            <p:cNvSpPr txBox="1"/>
            <p:nvPr/>
          </p:nvSpPr>
          <p:spPr>
            <a:xfrm>
              <a:off x="9906000" y="5208839"/>
              <a:ext cx="178927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i="1" noProof="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Lake </a:t>
              </a:r>
              <a:r>
                <a:rPr lang="en-GB" sz="800" i="1" noProof="0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Limnopolar</a:t>
              </a:r>
              <a:r>
                <a:rPr lang="en-GB" sz="800" i="1" noProof="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(Byers Peninsula)</a:t>
              </a:r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19AC84F-6747-E971-305F-E1CD6CA0B8E0}"/>
              </a:ext>
            </a:extLst>
          </p:cNvPr>
          <p:cNvSpPr txBox="1"/>
          <p:nvPr/>
        </p:nvSpPr>
        <p:spPr>
          <a:xfrm>
            <a:off x="328614" y="5824036"/>
            <a:ext cx="344998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noProof="0" dirty="0"/>
              <a:t>Coord.: Manuel Toro &amp; Ignacio Granados</a:t>
            </a:r>
          </a:p>
          <a:p>
            <a:r>
              <a:rPr lang="en-GB" sz="1100" i="1" noProof="0" dirty="0"/>
              <a:t>(</a:t>
            </a:r>
            <a:r>
              <a:rPr lang="en-GB" sz="1100" i="1" noProof="0" dirty="0">
                <a:hlinkClick r:id="rId4"/>
              </a:rPr>
              <a:t>manuel.toro@cedex.es</a:t>
            </a:r>
            <a:r>
              <a:rPr lang="en-GB" sz="1100" i="1" noProof="0" dirty="0"/>
              <a:t> ; </a:t>
            </a:r>
            <a:r>
              <a:rPr lang="en-GB" sz="1100" i="1" noProof="0" dirty="0">
                <a:hlinkClick r:id="rId5"/>
              </a:rPr>
              <a:t>ignacio.granados@pnsg.es</a:t>
            </a:r>
            <a:r>
              <a:rPr lang="en-GB" sz="1100" i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50212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F98B-EAA3-FCD8-2ED7-402FF1652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5C2FE26-EDA7-D896-37E6-193848500A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595" y="493171"/>
            <a:ext cx="2664880" cy="945103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BCA542C1-E804-B2DA-C0B5-985665F3F045}"/>
              </a:ext>
            </a:extLst>
          </p:cNvPr>
          <p:cNvSpPr txBox="1"/>
          <p:nvPr/>
        </p:nvSpPr>
        <p:spPr>
          <a:xfrm>
            <a:off x="5316763" y="457705"/>
            <a:ext cx="66484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1200" b="0" i="0" u="none" strike="noStrike" baseline="0" noProof="0" dirty="0">
              <a:solidFill>
                <a:srgbClr val="000000"/>
              </a:solidFill>
              <a:latin typeface="+mj-lt"/>
            </a:endParaRPr>
          </a:p>
          <a:p>
            <a:r>
              <a:rPr lang="en-GB" sz="1200" b="0" i="0" u="none" strike="noStrike" baseline="0" noProof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GB" sz="1800" b="1" i="0" u="none" strike="noStrike" baseline="0" noProof="0" dirty="0">
                <a:solidFill>
                  <a:srgbClr val="000000"/>
                </a:solidFill>
                <a:latin typeface="+mj-lt"/>
              </a:rPr>
              <a:t>GLEON 2026 All Hands’ Meeting  -   </a:t>
            </a:r>
            <a:r>
              <a:rPr lang="en-GB" sz="1600" b="1" u="none" strike="noStrike" baseline="0" noProof="0" dirty="0">
                <a:solidFill>
                  <a:srgbClr val="000000"/>
                </a:solidFill>
                <a:latin typeface="+mj-lt"/>
              </a:rPr>
              <a:t>Lake </a:t>
            </a:r>
            <a:r>
              <a:rPr lang="en-GB" sz="1600" b="1" u="none" strike="noStrike" baseline="0" noProof="0" dirty="0" err="1">
                <a:solidFill>
                  <a:srgbClr val="000000"/>
                </a:solidFill>
                <a:latin typeface="+mj-lt"/>
              </a:rPr>
              <a:t>Banyoles</a:t>
            </a:r>
            <a:r>
              <a:rPr lang="en-GB" sz="1600" b="1" u="none" strike="noStrike" baseline="0" noProof="0" dirty="0">
                <a:solidFill>
                  <a:srgbClr val="000000"/>
                </a:solidFill>
                <a:latin typeface="+mj-lt"/>
              </a:rPr>
              <a:t> (Spain)</a:t>
            </a:r>
            <a:r>
              <a:rPr lang="en-GB" sz="1800" b="1" u="none" strike="noStrike" baseline="0" noProof="0" dirty="0">
                <a:solidFill>
                  <a:srgbClr val="000000"/>
                </a:solidFill>
                <a:latin typeface="+mj-lt"/>
              </a:rPr>
              <a:t> </a:t>
            </a:r>
          </a:p>
          <a:p>
            <a:r>
              <a:rPr lang="en-GB" b="1" noProof="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GB" sz="1100" b="0" i="0" u="none" strike="noStrike" baseline="0" noProof="0" dirty="0">
                <a:solidFill>
                  <a:srgbClr val="000000"/>
                </a:solidFill>
                <a:latin typeface="+mj-lt"/>
              </a:rPr>
              <a:t>August 28 - September 4</a:t>
            </a:r>
            <a:endParaRPr lang="en-GB" noProof="0" dirty="0">
              <a:latin typeface="+mj-lt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E8BD7-14A2-1EA0-C316-E0E18FE2F6F7}"/>
              </a:ext>
            </a:extLst>
          </p:cNvPr>
          <p:cNvSpPr txBox="1"/>
          <p:nvPr/>
        </p:nvSpPr>
        <p:spPr>
          <a:xfrm>
            <a:off x="328614" y="2062328"/>
            <a:ext cx="47482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i="1" kern="0" noProof="0" dirty="0">
                <a:solidFill>
                  <a:srgbClr val="242424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Introduce yourself:</a:t>
            </a:r>
          </a:p>
          <a:p>
            <a:pPr marL="285750" indent="-285750">
              <a:buFontTx/>
              <a:buChar char="-"/>
            </a:pPr>
            <a:r>
              <a:rPr lang="en-GB" sz="2400" b="1" i="1" kern="0" dirty="0">
                <a:solidFill>
                  <a:srgbClr val="084F6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Name:</a:t>
            </a:r>
          </a:p>
          <a:p>
            <a:pPr marL="285750" indent="-285750">
              <a:buFontTx/>
              <a:buChar char="-"/>
            </a:pPr>
            <a:r>
              <a:rPr lang="en-GB" sz="2400" b="1" i="1" kern="0" noProof="0" dirty="0">
                <a:solidFill>
                  <a:srgbClr val="084F6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Institution</a:t>
            </a:r>
          </a:p>
          <a:p>
            <a:pPr marL="285750" indent="-285750">
              <a:buFontTx/>
              <a:buChar char="-"/>
            </a:pPr>
            <a:r>
              <a:rPr lang="en-GB" sz="2400" b="1" i="1" kern="0" noProof="0" dirty="0">
                <a:solidFill>
                  <a:srgbClr val="084F6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Very brief description of your experience in</a:t>
            </a:r>
            <a:r>
              <a:rPr lang="en-GB" sz="2400" b="1" i="1" kern="0" dirty="0">
                <a:solidFill>
                  <a:srgbClr val="084F6A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winter limnology</a:t>
            </a:r>
            <a:endParaRPr lang="en-GB" sz="2400" b="1" i="1" kern="0" noProof="0" dirty="0">
              <a:solidFill>
                <a:srgbClr val="084F6A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E227289E-5BC8-10BE-B1ED-9126F5CF89E3}"/>
              </a:ext>
            </a:extLst>
          </p:cNvPr>
          <p:cNvGrpSpPr/>
          <p:nvPr/>
        </p:nvGrpSpPr>
        <p:grpSpPr>
          <a:xfrm>
            <a:off x="5418592" y="1809750"/>
            <a:ext cx="6444794" cy="3833310"/>
            <a:chOff x="5418592" y="1809750"/>
            <a:chExt cx="6444794" cy="3833310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94B70860-CA83-6FC0-E339-BE813B0F5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694"/>
            <a:stretch>
              <a:fillRect/>
            </a:stretch>
          </p:blipFill>
          <p:spPr>
            <a:xfrm>
              <a:off x="5418592" y="1809750"/>
              <a:ext cx="6444794" cy="3833310"/>
            </a:xfrm>
            <a:prstGeom prst="rect">
              <a:avLst/>
            </a:prstGeom>
            <a:effectLst>
              <a:softEdge rad="88900"/>
            </a:effectLst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7ACBE417-DCED-6641-6970-684B4F7E1088}"/>
                </a:ext>
              </a:extLst>
            </p:cNvPr>
            <p:cNvSpPr txBox="1"/>
            <p:nvPr/>
          </p:nvSpPr>
          <p:spPr>
            <a:xfrm>
              <a:off x="9906000" y="5208839"/>
              <a:ext cx="178927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i="1" noProof="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Lake </a:t>
              </a:r>
              <a:r>
                <a:rPr lang="en-GB" sz="800" i="1" noProof="0" dirty="0" err="1">
                  <a:solidFill>
                    <a:schemeClr val="bg1"/>
                  </a:solidFill>
                  <a:latin typeface="Comic Sans MS" panose="030F0702030302020204" pitchFamily="66" charset="0"/>
                </a:rPr>
                <a:t>Limnopolar</a:t>
              </a:r>
              <a:r>
                <a:rPr lang="en-GB" sz="800" i="1" noProof="0" dirty="0">
                  <a:solidFill>
                    <a:schemeClr val="bg1"/>
                  </a:solidFill>
                  <a:latin typeface="Comic Sans MS" panose="030F0702030302020204" pitchFamily="66" charset="0"/>
                </a:rPr>
                <a:t> (Byers Peninsula)</a:t>
              </a:r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427BAFC8-1DF7-3768-E333-5BF931BF4224}"/>
              </a:ext>
            </a:extLst>
          </p:cNvPr>
          <p:cNvSpPr txBox="1"/>
          <p:nvPr/>
        </p:nvSpPr>
        <p:spPr>
          <a:xfrm>
            <a:off x="328614" y="5824036"/>
            <a:ext cx="344998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noProof="0" dirty="0"/>
              <a:t>Coord.: Manuel Toro &amp; Ignacio Granados</a:t>
            </a:r>
          </a:p>
          <a:p>
            <a:r>
              <a:rPr lang="en-GB" sz="1100" i="1" noProof="0" dirty="0"/>
              <a:t>(</a:t>
            </a:r>
            <a:r>
              <a:rPr lang="en-GB" sz="1100" i="1" noProof="0" dirty="0">
                <a:hlinkClick r:id="rId4"/>
              </a:rPr>
              <a:t>manuel.toro@cedex.es</a:t>
            </a:r>
            <a:r>
              <a:rPr lang="en-GB" sz="1100" i="1" noProof="0" dirty="0"/>
              <a:t> ; </a:t>
            </a:r>
            <a:r>
              <a:rPr lang="en-GB" sz="1100" i="1" noProof="0" dirty="0">
                <a:hlinkClick r:id="rId5"/>
              </a:rPr>
              <a:t>ignacio.granados@pnsg.es</a:t>
            </a:r>
            <a:r>
              <a:rPr lang="en-GB" sz="1100" i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85872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5583A1B-661A-1169-4C39-D47734A08BCF}"/>
              </a:ext>
            </a:extLst>
          </p:cNvPr>
          <p:cNvSpPr txBox="1"/>
          <p:nvPr/>
        </p:nvSpPr>
        <p:spPr>
          <a:xfrm>
            <a:off x="836908" y="1515359"/>
            <a:ext cx="55386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noProof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“In addition, continued active dialog will help develop creative new methods, lower barriers for researchers to initiate winter work, and facilitate integrative and comparative winter studies across globally distributed lakes.”</a:t>
            </a:r>
          </a:p>
          <a:p>
            <a:endParaRPr lang="en-GB" sz="2400" i="1" noProof="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32819FE-D718-6DF8-49AB-CCB6EBE88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80" y="336567"/>
            <a:ext cx="1419930" cy="50358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1B020B4-3E1C-D721-272E-1792503A9DE1}"/>
              </a:ext>
            </a:extLst>
          </p:cNvPr>
          <p:cNvSpPr txBox="1"/>
          <p:nvPr/>
        </p:nvSpPr>
        <p:spPr>
          <a:xfrm>
            <a:off x="8440963" y="287231"/>
            <a:ext cx="3531962" cy="60283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0" scaled="1"/>
            <a:tileRect/>
          </a:gradFill>
        </p:spPr>
        <p:txBody>
          <a:bodyPr wrap="square" lIns="180000" tIns="108000" rIns="180000" bIns="108000">
            <a:spAutoFit/>
          </a:bodyPr>
          <a:lstStyle/>
          <a:p>
            <a:r>
              <a:rPr lang="en-GB" sz="1400" b="1" i="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GLEON 2026 All Hands’ Meeting</a:t>
            </a:r>
          </a:p>
          <a:p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Lake </a:t>
            </a:r>
            <a:r>
              <a:rPr lang="en-GB" sz="1100" u="none" strike="noStrike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Banyoles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(Spain) ; </a:t>
            </a:r>
            <a:r>
              <a:rPr lang="en-GB" sz="1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28 - September 4</a:t>
            </a:r>
            <a:endParaRPr lang="en-GB" sz="11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00B33FB-129C-6986-316B-6A77B8C504BE}"/>
              </a:ext>
            </a:extLst>
          </p:cNvPr>
          <p:cNvSpPr txBox="1"/>
          <p:nvPr/>
        </p:nvSpPr>
        <p:spPr>
          <a:xfrm>
            <a:off x="2417011" y="284039"/>
            <a:ext cx="6023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kern="0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Workshop: </a:t>
            </a:r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Winter limnology: The Art of Instrumenting </a:t>
            </a:r>
          </a:p>
          <a:p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Remote Lakes (Without Dying in the Process)</a:t>
            </a:r>
            <a:endParaRPr lang="en-GB" sz="1600" noProof="0" dirty="0">
              <a:solidFill>
                <a:srgbClr val="0070C0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5CEB0DA-90EE-4FB4-AA32-1DECFF762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3037" y="1049818"/>
            <a:ext cx="4356700" cy="552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107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32CB3-A803-DA8F-482B-AE465F59C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61ECA1F-84B2-1547-BBB9-952546DC6237}"/>
              </a:ext>
            </a:extLst>
          </p:cNvPr>
          <p:cNvSpPr txBox="1"/>
          <p:nvPr/>
        </p:nvSpPr>
        <p:spPr>
          <a:xfrm>
            <a:off x="863792" y="1214321"/>
            <a:ext cx="10659328" cy="57792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noProof="0" dirty="0">
                <a:latin typeface="Arial" panose="020B0604020202020204" pitchFamily="34" charset="0"/>
                <a:cs typeface="Arial" panose="020B0604020202020204" pitchFamily="34" charset="0"/>
              </a:rPr>
              <a:t>1. Objectives:</a:t>
            </a:r>
          </a:p>
          <a:p>
            <a:endParaRPr lang="en-GB" sz="12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9625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A revision/catalogue of field-tested practical solutions and experiences.</a:t>
            </a:r>
          </a:p>
          <a:p>
            <a:pPr marL="809625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A list of common mistakes and things that have failed in the field.</a:t>
            </a:r>
          </a:p>
          <a:p>
            <a:pPr marL="809625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A list of unresolved problems and outstanding challenges.</a:t>
            </a:r>
          </a:p>
          <a:p>
            <a:pPr marL="809625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A network of contacts with experience in the topics discussed.</a:t>
            </a:r>
          </a:p>
          <a:p>
            <a:pPr marL="809625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A shared collection of visual materials and documentation </a:t>
            </a:r>
          </a:p>
          <a:p>
            <a:pPr marL="295275">
              <a:lnSpc>
                <a:spcPct val="150000"/>
              </a:lnSpc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      that can serve as the basis for a later workshop synthesis</a:t>
            </a:r>
          </a:p>
          <a:p>
            <a:pPr marL="295275">
              <a:lnSpc>
                <a:spcPct val="150000"/>
              </a:lnSpc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      or GLEON document</a:t>
            </a:r>
          </a:p>
          <a:p>
            <a:pPr marL="809625" indent="-5143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And have fun!</a:t>
            </a:r>
          </a:p>
          <a:p>
            <a:pPr marL="752475" lvl="1">
              <a:lnSpc>
                <a:spcPct val="150000"/>
              </a:lnSpc>
              <a:spcBef>
                <a:spcPts val="1200"/>
              </a:spcBef>
            </a:pPr>
            <a:r>
              <a:rPr lang="en-GB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Shared exchange folder:  </a:t>
            </a:r>
            <a:r>
              <a:rPr lang="en-GB" sz="2000" noProof="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https://folders.tools.nom.es/GLEON/</a:t>
            </a:r>
            <a:r>
              <a:rPr lang="en-GB" sz="2000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8CE1587-7334-AF2A-41A6-058281D44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80" y="336567"/>
            <a:ext cx="1419930" cy="50358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AC3B3E2-5D16-02DE-868A-8D1511D7E913}"/>
              </a:ext>
            </a:extLst>
          </p:cNvPr>
          <p:cNvSpPr txBox="1"/>
          <p:nvPr/>
        </p:nvSpPr>
        <p:spPr>
          <a:xfrm>
            <a:off x="8440963" y="287231"/>
            <a:ext cx="3531962" cy="60283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0" scaled="1"/>
            <a:tileRect/>
          </a:gradFill>
        </p:spPr>
        <p:txBody>
          <a:bodyPr wrap="square" lIns="180000" tIns="108000" rIns="180000" bIns="108000">
            <a:spAutoFit/>
          </a:bodyPr>
          <a:lstStyle/>
          <a:p>
            <a:r>
              <a:rPr lang="en-GB" sz="1400" b="1" i="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GLEON 2026 All Hands’ Meeting</a:t>
            </a:r>
          </a:p>
          <a:p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Lake </a:t>
            </a:r>
            <a:r>
              <a:rPr lang="en-GB" sz="1100" u="none" strike="noStrike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Banyoles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(Spain) ; </a:t>
            </a:r>
            <a:r>
              <a:rPr lang="en-GB" sz="1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28 - September 4</a:t>
            </a:r>
            <a:endParaRPr lang="en-GB" sz="11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53172AB-ABA3-1821-EDA1-C05B0B18D109}"/>
              </a:ext>
            </a:extLst>
          </p:cNvPr>
          <p:cNvSpPr txBox="1"/>
          <p:nvPr/>
        </p:nvSpPr>
        <p:spPr>
          <a:xfrm>
            <a:off x="2417011" y="284039"/>
            <a:ext cx="6023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kern="0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Workshop: </a:t>
            </a:r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Winter limnology: The Art of Instrumenting </a:t>
            </a:r>
          </a:p>
          <a:p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Remote Lakes (Without Dying in the Process)</a:t>
            </a:r>
            <a:endParaRPr lang="en-GB" sz="1600" noProof="0" dirty="0">
              <a:solidFill>
                <a:srgbClr val="0070C0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4E76A7C-A777-0123-A609-F56A672E1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832" y="5373013"/>
            <a:ext cx="1373280" cy="137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341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33400-0381-66F1-8E78-45F274B56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3AA677D-0417-CC35-E6EC-0F952E9F9097}"/>
              </a:ext>
            </a:extLst>
          </p:cNvPr>
          <p:cNvSpPr txBox="1"/>
          <p:nvPr/>
        </p:nvSpPr>
        <p:spPr>
          <a:xfrm>
            <a:off x="244799" y="991925"/>
            <a:ext cx="1159825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noProof="0" dirty="0">
                <a:latin typeface="Arial" panose="020B0604020202020204" pitchFamily="34" charset="0"/>
                <a:cs typeface="Arial" panose="020B0604020202020204" pitchFamily="34" charset="0"/>
              </a:rPr>
              <a:t>Workshop Agenda:</a:t>
            </a:r>
          </a:p>
          <a:p>
            <a:endParaRPr lang="en-GB" sz="12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9625" indent="-514350">
              <a:buAutoNum type="arabicPeriod"/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Welcome and introduction: </a:t>
            </a:r>
            <a:r>
              <a:rPr lang="en-GB" sz="2400" noProof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presentations and objectives </a:t>
            </a:r>
          </a:p>
          <a:p>
            <a:pPr marL="809625" indent="-514350">
              <a:buAutoNum type="arabicPeriod"/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Lightning talks: </a:t>
            </a:r>
            <a:r>
              <a:rPr lang="en-GB" sz="2400" noProof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GB" sz="2400" i="1" noProof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Bring your best trick or your worst disaster</a:t>
            </a:r>
            <a:r>
              <a:rPr lang="en-GB" sz="2400" noProof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 marL="809625" indent="-514350">
              <a:buAutoNum type="arabicPeriod"/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Thematic blocks: 	</a:t>
            </a:r>
            <a:r>
              <a:rPr lang="en-GB" sz="2000" noProof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Logistic: transport &amp; storage</a:t>
            </a:r>
          </a:p>
          <a:p>
            <a:pPr marL="295275"/>
            <a:r>
              <a:rPr lang="en-GB" sz="2000" noProof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- Reaching sampling point</a:t>
            </a:r>
          </a:p>
          <a:p>
            <a:pPr marL="295275"/>
            <a:r>
              <a:rPr lang="en-GB" sz="2000" noProof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- Equipment deployment/recovery</a:t>
            </a:r>
          </a:p>
          <a:p>
            <a:pPr marL="295275"/>
            <a:r>
              <a:rPr lang="en-GB" sz="2000" noProof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- Instrumentation</a:t>
            </a:r>
          </a:p>
          <a:p>
            <a:pPr marL="295275"/>
            <a:r>
              <a:rPr lang="en-GB" sz="2000" noProof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- Personal equipment</a:t>
            </a:r>
          </a:p>
          <a:p>
            <a:pPr marL="809625" indent="-514350">
              <a:buFont typeface="+mj-lt"/>
              <a:buAutoNum type="arabicPeriod" startAt="4"/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Coffee Break </a:t>
            </a:r>
            <a:r>
              <a:rPr lang="en-GB" sz="2000" noProof="0" dirty="0">
                <a:solidFill>
                  <a:srgbClr val="084F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(11:05-11:30)</a:t>
            </a:r>
          </a:p>
          <a:p>
            <a:pPr marL="809625" indent="-514350">
              <a:buAutoNum type="arabicPeriod" startAt="4"/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Results, synthesis and discussion</a:t>
            </a:r>
          </a:p>
          <a:p>
            <a:pPr marL="3838575" lvl="7" indent="-342900">
              <a:buFont typeface="Arial" panose="020B0604020202020204" pitchFamily="34" charset="0"/>
              <a:buChar char="•"/>
              <a:defRPr/>
            </a:pPr>
            <a:r>
              <a:rPr lang="en-GB" sz="2000" noProof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away messages</a:t>
            </a:r>
          </a:p>
          <a:p>
            <a:pPr marL="3838575" lvl="7" indent="-342900">
              <a:buFont typeface="Arial" panose="020B0604020202020204" pitchFamily="34" charset="0"/>
              <a:buChar char="•"/>
              <a:defRPr/>
            </a:pPr>
            <a:r>
              <a:rPr lang="en-GB" sz="2000" noProof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 field hack/Most creative solution</a:t>
            </a:r>
          </a:p>
          <a:p>
            <a:pPr marL="3838575" lvl="7" indent="-342900">
              <a:buFont typeface="Arial" panose="020B0604020202020204" pitchFamily="34" charset="0"/>
              <a:buChar char="•"/>
              <a:defRPr/>
            </a:pPr>
            <a:r>
              <a:rPr lang="en-GB" sz="2000" noProof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 recurrent failures</a:t>
            </a:r>
          </a:p>
          <a:p>
            <a:pPr marL="3838575" lvl="7" indent="-342900">
              <a:buFont typeface="Arial" panose="020B0604020202020204" pitchFamily="34" charset="0"/>
              <a:buChar char="•"/>
              <a:defRPr/>
            </a:pPr>
            <a:r>
              <a:rPr lang="en-GB" sz="2000" noProof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Problems that remain unsolved</a:t>
            </a:r>
          </a:p>
          <a:p>
            <a:pPr marL="809625" indent="-514350">
              <a:buAutoNum type="arabicPeriod" startAt="4"/>
            </a:pPr>
            <a:r>
              <a:rPr lang="en-GB" sz="2400" noProof="0" dirty="0">
                <a:latin typeface="Arial" panose="020B0604020202020204" pitchFamily="34" charset="0"/>
                <a:cs typeface="Arial" panose="020B0604020202020204" pitchFamily="34" charset="0"/>
              </a:rPr>
              <a:t>Closing and next steps: </a:t>
            </a:r>
            <a:r>
              <a:rPr lang="en-GB" sz="2400" noProof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report, wiki-doc, list-, blog, collaborations, ideas?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B43301-8C6F-E737-A9FC-6D88B0F3F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80" y="336567"/>
            <a:ext cx="1419930" cy="50358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AC2D363-EDB5-D334-24DC-F2517DF7B5A9}"/>
              </a:ext>
            </a:extLst>
          </p:cNvPr>
          <p:cNvSpPr txBox="1"/>
          <p:nvPr/>
        </p:nvSpPr>
        <p:spPr>
          <a:xfrm>
            <a:off x="8440963" y="287231"/>
            <a:ext cx="3531962" cy="60283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0" scaled="1"/>
            <a:tileRect/>
          </a:gradFill>
        </p:spPr>
        <p:txBody>
          <a:bodyPr wrap="square" lIns="180000" tIns="108000" rIns="180000" bIns="108000">
            <a:spAutoFit/>
          </a:bodyPr>
          <a:lstStyle/>
          <a:p>
            <a:r>
              <a:rPr lang="en-GB" sz="1400" b="1" i="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GLEON 2026 All Hands’ Meeting</a:t>
            </a:r>
          </a:p>
          <a:p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Lake </a:t>
            </a:r>
            <a:r>
              <a:rPr lang="en-GB" sz="1100" u="none" strike="noStrike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Banyoles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(Spain) ; </a:t>
            </a:r>
            <a:r>
              <a:rPr lang="en-GB" sz="1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28 - September 4</a:t>
            </a:r>
            <a:endParaRPr lang="en-GB" sz="11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9AA4034-FFB5-8985-A150-62C2626A7A95}"/>
              </a:ext>
            </a:extLst>
          </p:cNvPr>
          <p:cNvSpPr txBox="1"/>
          <p:nvPr/>
        </p:nvSpPr>
        <p:spPr>
          <a:xfrm>
            <a:off x="2417011" y="284039"/>
            <a:ext cx="6023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kern="0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Workshop: </a:t>
            </a:r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Winter limnology: The Art of Instrumenting </a:t>
            </a:r>
          </a:p>
          <a:p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Remote Lakes (Without Dying in the Process)</a:t>
            </a:r>
            <a:endParaRPr lang="en-GB" sz="1600" noProof="0" dirty="0">
              <a:solidFill>
                <a:srgbClr val="0070C0"/>
              </a:solidFill>
            </a:endParaRPr>
          </a:p>
        </p:txBody>
      </p:sp>
      <p:pic>
        <p:nvPicPr>
          <p:cNvPr id="12" name="Gráfico 11" descr="Contorno de cara de sorpresa con relleno sólido">
            <a:extLst>
              <a:ext uri="{FF2B5EF4-FFF2-40B4-BE49-F238E27FC236}">
                <a16:creationId xmlns:a16="http://schemas.microsoft.com/office/drawing/2014/main" id="{4F337712-F7DD-DEFD-5A9B-FB4D7F374E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9124" y="1925036"/>
            <a:ext cx="588562" cy="58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003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10BBD-7615-D3F2-F3CE-B914B5AD9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CB382B3-2980-563A-88CF-604FA8DAE40F}"/>
              </a:ext>
            </a:extLst>
          </p:cNvPr>
          <p:cNvSpPr txBox="1"/>
          <p:nvPr/>
        </p:nvSpPr>
        <p:spPr>
          <a:xfrm>
            <a:off x="939165" y="1592154"/>
            <a:ext cx="74047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noProof="0" dirty="0">
                <a:latin typeface="Arial" panose="020B0604020202020204" pitchFamily="34" charset="0"/>
                <a:cs typeface="Arial" panose="020B0604020202020204" pitchFamily="34" charset="0"/>
              </a:rPr>
              <a:t>2. Lightning talks:</a:t>
            </a:r>
            <a:endParaRPr lang="en-GB" sz="12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4A293F5-6EBB-3965-CD0F-5CB793737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80" y="336567"/>
            <a:ext cx="1419930" cy="50358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050CAE7-1950-F31F-90AF-256EAC0ADC2E}"/>
              </a:ext>
            </a:extLst>
          </p:cNvPr>
          <p:cNvSpPr txBox="1"/>
          <p:nvPr/>
        </p:nvSpPr>
        <p:spPr>
          <a:xfrm>
            <a:off x="8440963" y="287231"/>
            <a:ext cx="3531962" cy="60283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0" scaled="1"/>
            <a:tileRect/>
          </a:gradFill>
        </p:spPr>
        <p:txBody>
          <a:bodyPr wrap="square" lIns="180000" tIns="108000" rIns="180000" bIns="108000">
            <a:spAutoFit/>
          </a:bodyPr>
          <a:lstStyle/>
          <a:p>
            <a:r>
              <a:rPr lang="en-GB" sz="1400" b="1" i="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GLEON 2026 All Hands’ Meeting</a:t>
            </a:r>
          </a:p>
          <a:p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Lake </a:t>
            </a:r>
            <a:r>
              <a:rPr lang="en-GB" sz="1100" u="none" strike="noStrike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Banyoles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(Spain) ; </a:t>
            </a:r>
            <a:r>
              <a:rPr lang="en-GB" sz="1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28 - September 4</a:t>
            </a:r>
            <a:endParaRPr lang="en-GB" sz="11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483DEDC-87EC-78ED-9840-764C01ACB06F}"/>
              </a:ext>
            </a:extLst>
          </p:cNvPr>
          <p:cNvSpPr txBox="1"/>
          <p:nvPr/>
        </p:nvSpPr>
        <p:spPr>
          <a:xfrm>
            <a:off x="2417011" y="284039"/>
            <a:ext cx="6023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kern="0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Workshop: </a:t>
            </a:r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Winter limnology: The Art of Instrumenting </a:t>
            </a:r>
          </a:p>
          <a:p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Remote Lakes (Without Dying in the Process)</a:t>
            </a:r>
            <a:endParaRPr lang="en-GB" sz="1600" noProof="0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41F6549-0740-5BF7-D222-B7B13CA6DEE0}"/>
              </a:ext>
            </a:extLst>
          </p:cNvPr>
          <p:cNvSpPr txBox="1"/>
          <p:nvPr/>
        </p:nvSpPr>
        <p:spPr>
          <a:xfrm>
            <a:off x="7648773" y="6212940"/>
            <a:ext cx="432415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5275">
              <a:lnSpc>
                <a:spcPct val="150000"/>
              </a:lnSpc>
            </a:pP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https://folders.tools.nom.es/GLEON/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7DDB4A5-284D-4BF7-24D2-0FD9DD1D7ACA}"/>
              </a:ext>
            </a:extLst>
          </p:cNvPr>
          <p:cNvSpPr txBox="1"/>
          <p:nvPr/>
        </p:nvSpPr>
        <p:spPr>
          <a:xfrm>
            <a:off x="406031" y="2565813"/>
            <a:ext cx="861414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GB" sz="2800" b="1" noProof="0" dirty="0">
                <a:solidFill>
                  <a:srgbClr val="0070C0"/>
                </a:solidFill>
              </a:rPr>
              <a:t>                  Which is your best trick!</a:t>
            </a:r>
          </a:p>
          <a:p>
            <a:pPr>
              <a:lnSpc>
                <a:spcPct val="200000"/>
              </a:lnSpc>
            </a:pPr>
            <a:r>
              <a:rPr lang="en-GB" sz="2800" b="1" noProof="0" dirty="0">
                <a:solidFill>
                  <a:srgbClr val="C00000"/>
                </a:solidFill>
              </a:rPr>
              <a:t>                  Which is your worst disaster!</a:t>
            </a:r>
          </a:p>
          <a:p>
            <a:pPr algn="ctr"/>
            <a:endParaRPr lang="en-GB" noProof="0" dirty="0"/>
          </a:p>
          <a:p>
            <a:pPr algn="ctr"/>
            <a:endParaRPr lang="en-GB" noProof="0" dirty="0"/>
          </a:p>
          <a:p>
            <a:pPr algn="ctr"/>
            <a:endParaRPr lang="en-GB" sz="2400" noProof="0" dirty="0"/>
          </a:p>
          <a:p>
            <a:pPr algn="ctr"/>
            <a:r>
              <a:rPr lang="en-GB" sz="2400" noProof="0" dirty="0"/>
              <a:t>      Briefly tell us what happened and what you learned from it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308FFA8-0427-0E01-D355-4C630BA9BE7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7545" y="2489624"/>
            <a:ext cx="1000223" cy="88114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E5E526AC-0F93-8C72-8FCC-96529D0A99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260" y="3559236"/>
            <a:ext cx="1045508" cy="104550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3310940-AE20-CD7A-3BCE-C1D1622D80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272048">
            <a:off x="6442137" y="1839267"/>
            <a:ext cx="5327388" cy="2908213"/>
          </a:xfrm>
          <a:prstGeom prst="rect">
            <a:avLst/>
          </a:prstGeom>
          <a:effectLst>
            <a:softEdge rad="495300"/>
          </a:effectLst>
        </p:spPr>
      </p:pic>
    </p:spTree>
    <p:extLst>
      <p:ext uri="{BB962C8B-B14F-4D97-AF65-F5344CB8AC3E}">
        <p14:creationId xmlns:p14="http://schemas.microsoft.com/office/powerpoint/2010/main" val="3788806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E9C38-3CD3-8901-AB13-DE2D8CC47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1049800-56AF-6B39-8DF5-E33513EF1235}"/>
              </a:ext>
            </a:extLst>
          </p:cNvPr>
          <p:cNvSpPr txBox="1"/>
          <p:nvPr/>
        </p:nvSpPr>
        <p:spPr>
          <a:xfrm>
            <a:off x="939165" y="1592154"/>
            <a:ext cx="9976485" cy="412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sz="2800" b="1" noProof="0" dirty="0">
                <a:latin typeface="Arial" panose="020B0604020202020204" pitchFamily="34" charset="0"/>
                <a:cs typeface="Arial" panose="020B0604020202020204" pitchFamily="34" charset="0"/>
              </a:rPr>
              <a:t>3. Thematic blocks: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  <a:p>
            <a:pPr marL="638175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Logistic in remote lakes: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transport &amp; storage</a:t>
            </a:r>
          </a:p>
          <a:p>
            <a:pPr marL="638175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Reaching the sampling point: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access and safety</a:t>
            </a:r>
          </a:p>
          <a:p>
            <a:pPr marL="638175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Equipments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deployment and recovery: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buoys, mooring systems, …</a:t>
            </a:r>
          </a:p>
          <a:p>
            <a:pPr marL="638175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Instrumentation: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brands, configuration, open-source hardware, …</a:t>
            </a:r>
          </a:p>
          <a:p>
            <a:pPr marL="638175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Personal equipment: </a:t>
            </a:r>
            <a:r>
              <a:rPr kumimoji="0" lang="en-GB" sz="2000" i="1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Winter limnologist’s “must-haves”</a:t>
            </a:r>
          </a:p>
          <a:p>
            <a:pPr marL="295275"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2000" i="1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need a voluntary scribe to take notes, preferable an early-career researcher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294F3E7-1891-18BF-EC74-797B3F527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80" y="336567"/>
            <a:ext cx="1419930" cy="50358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4582149-4BD7-4620-186F-C179B4A84793}"/>
              </a:ext>
            </a:extLst>
          </p:cNvPr>
          <p:cNvSpPr txBox="1"/>
          <p:nvPr/>
        </p:nvSpPr>
        <p:spPr>
          <a:xfrm>
            <a:off x="8440963" y="287231"/>
            <a:ext cx="3531962" cy="60283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0" scaled="1"/>
            <a:tileRect/>
          </a:gradFill>
        </p:spPr>
        <p:txBody>
          <a:bodyPr wrap="square" lIns="180000" tIns="108000" rIns="180000" bIns="108000">
            <a:spAutoFit/>
          </a:bodyPr>
          <a:lstStyle/>
          <a:p>
            <a:r>
              <a:rPr lang="en-GB" sz="1400" b="1" i="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GLEON 2026 All Hands’ Meeting</a:t>
            </a:r>
          </a:p>
          <a:p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Lake </a:t>
            </a:r>
            <a:r>
              <a:rPr lang="en-GB" sz="1100" u="none" strike="noStrike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Banyoles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(Spain) ; </a:t>
            </a:r>
            <a:r>
              <a:rPr lang="en-GB" sz="1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28 - September 4</a:t>
            </a:r>
            <a:endParaRPr lang="en-GB" sz="11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E14A650-C007-43CC-214B-210391B8337E}"/>
              </a:ext>
            </a:extLst>
          </p:cNvPr>
          <p:cNvSpPr txBox="1"/>
          <p:nvPr/>
        </p:nvSpPr>
        <p:spPr>
          <a:xfrm>
            <a:off x="2417011" y="284039"/>
            <a:ext cx="6023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kern="0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Workshop: </a:t>
            </a:r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Winter limnology: The Art of Instrumenting </a:t>
            </a:r>
          </a:p>
          <a:p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Remote Lakes (Without Dying in the Process)</a:t>
            </a:r>
            <a:endParaRPr lang="en-GB" sz="1600" noProof="0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C6C54D3-52B8-709E-8594-8898A35361EE}"/>
              </a:ext>
            </a:extLst>
          </p:cNvPr>
          <p:cNvSpPr txBox="1"/>
          <p:nvPr/>
        </p:nvSpPr>
        <p:spPr>
          <a:xfrm>
            <a:off x="6192039" y="6219004"/>
            <a:ext cx="432415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5275">
              <a:lnSpc>
                <a:spcPct val="150000"/>
              </a:lnSpc>
            </a:pP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https://folders.tools.nom.es/GLEON/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A6C1FC8-B9BE-325B-F9F5-3332A77642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9645" y="5265846"/>
            <a:ext cx="1373280" cy="137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667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0B49B-10BE-66C6-EFFA-C380EF91A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AA5CB01-FED7-F8CD-6A4F-70CCF5C8E9BC}"/>
              </a:ext>
            </a:extLst>
          </p:cNvPr>
          <p:cNvSpPr txBox="1"/>
          <p:nvPr/>
        </p:nvSpPr>
        <p:spPr>
          <a:xfrm>
            <a:off x="757187" y="1518662"/>
            <a:ext cx="10902990" cy="4582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lang="en-GB" sz="2400" b="1" noProof="0" dirty="0">
                <a:latin typeface="Arial" panose="020B0604020202020204" pitchFamily="34" charset="0"/>
                <a:cs typeface="Arial" panose="020B0604020202020204" pitchFamily="34" charset="0"/>
              </a:rPr>
              <a:t>3. Thematic block: </a:t>
            </a:r>
            <a:r>
              <a:rPr lang="en-GB" sz="2400" b="1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Logistic in remote lakes: 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transport &amp; storage</a:t>
            </a:r>
          </a:p>
          <a:p>
            <a:pPr marR="0" lvl="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r>
              <a:rPr lang="en-GB" sz="24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Possible questions: </a:t>
            </a:r>
          </a:p>
          <a:p>
            <a:pPr marL="342900" marR="0" lvl="0" indent="-34290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you store your material in the field? Do you use vandal-proof and/or waterproof systems? </a:t>
            </a:r>
          </a:p>
          <a:p>
            <a:pPr marL="342900" marR="0" lvl="0" indent="-34290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you transport heavy or fragile equipment? What is the heaviest thing you have transported?</a:t>
            </a:r>
          </a:p>
          <a:p>
            <a:pPr marL="342900" marR="0" lvl="0" indent="-34290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always breaks during transport? What do you never transport again?</a:t>
            </a:r>
          </a:p>
          <a:p>
            <a:pPr marL="342900" marR="0" lvl="0" indent="-34290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limnological material would you like to be more transportable?</a:t>
            </a:r>
          </a:p>
          <a:p>
            <a:pPr marL="342900" marR="0" lvl="0" indent="-342900" fontAlgn="auto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Usually do you have problems to reach enough team member for logistic?</a:t>
            </a:r>
          </a:p>
          <a:p>
            <a:pPr marL="295275"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5FEA2E6-E5A8-CB53-9820-22B5D57E86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80" y="336567"/>
            <a:ext cx="1419930" cy="50358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B1D29FD-47A6-7266-5A2A-783925359E58}"/>
              </a:ext>
            </a:extLst>
          </p:cNvPr>
          <p:cNvSpPr txBox="1"/>
          <p:nvPr/>
        </p:nvSpPr>
        <p:spPr>
          <a:xfrm>
            <a:off x="8440963" y="287231"/>
            <a:ext cx="3531962" cy="60283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0" scaled="1"/>
            <a:tileRect/>
          </a:gradFill>
        </p:spPr>
        <p:txBody>
          <a:bodyPr wrap="square" lIns="180000" tIns="108000" rIns="180000" bIns="108000">
            <a:spAutoFit/>
          </a:bodyPr>
          <a:lstStyle/>
          <a:p>
            <a:r>
              <a:rPr lang="en-GB" sz="1400" b="1" i="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GLEON 2026 All Hands’ Meeting</a:t>
            </a:r>
          </a:p>
          <a:p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Lake </a:t>
            </a:r>
            <a:r>
              <a:rPr lang="en-GB" sz="1100" u="none" strike="noStrike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Banyoles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(Spain) ; </a:t>
            </a:r>
            <a:r>
              <a:rPr lang="en-GB" sz="1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28 - September 4</a:t>
            </a:r>
            <a:endParaRPr lang="en-GB" sz="11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879F306-BCAB-A779-3BB6-BB78F4559F77}"/>
              </a:ext>
            </a:extLst>
          </p:cNvPr>
          <p:cNvSpPr txBox="1"/>
          <p:nvPr/>
        </p:nvSpPr>
        <p:spPr>
          <a:xfrm>
            <a:off x="2417011" y="284039"/>
            <a:ext cx="6023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kern="0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Workshop: </a:t>
            </a:r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Winter limnology: The Art of Instrumenting </a:t>
            </a:r>
          </a:p>
          <a:p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Remote Lakes (Without Dying in the Process)</a:t>
            </a:r>
            <a:endParaRPr lang="en-GB" sz="1600" noProof="0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D265EFF-2BF1-5878-0DB5-CF5B08BE2FE4}"/>
              </a:ext>
            </a:extLst>
          </p:cNvPr>
          <p:cNvSpPr txBox="1"/>
          <p:nvPr/>
        </p:nvSpPr>
        <p:spPr>
          <a:xfrm>
            <a:off x="7648773" y="6212940"/>
            <a:ext cx="432415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5275">
              <a:lnSpc>
                <a:spcPct val="150000"/>
              </a:lnSpc>
            </a:pP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https://folders.tools.nom.es/GLEON/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8898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5769E-C866-A615-C5E8-1DCD9841B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153D315-B939-FD83-E0FF-890E4E55FCFA}"/>
              </a:ext>
            </a:extLst>
          </p:cNvPr>
          <p:cNvSpPr txBox="1"/>
          <p:nvPr/>
        </p:nvSpPr>
        <p:spPr>
          <a:xfrm>
            <a:off x="757187" y="1518662"/>
            <a:ext cx="10379574" cy="5506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en-GB" sz="2400" b="1" noProof="0" dirty="0">
                <a:latin typeface="Arial" panose="020B0604020202020204" pitchFamily="34" charset="0"/>
                <a:cs typeface="Arial" panose="020B0604020202020204" pitchFamily="34" charset="0"/>
              </a:rPr>
              <a:t>3. Thematic block: </a:t>
            </a:r>
            <a:r>
              <a:rPr lang="en-GB" sz="2400" b="1" noProof="0" dirty="0">
                <a:solidFill>
                  <a:srgbClr val="084F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 </a:t>
            </a:r>
            <a:r>
              <a:rPr lang="en-GB" sz="2400" b="1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Reaching the sampling point: </a:t>
            </a:r>
            <a:r>
              <a:rPr lang="en-GB" sz="24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and safety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Possible questions: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Rise you hand if you have ever fall trough the ice!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is your minimum safety equipment?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How do you decide if the ice will support your weight? What was nearly gone wrong?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locate your sampling point (sensors) under heavy snow cover?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Which is the thickest ice-cover you have ever found?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Have you ever found ice-cover too much thin to walk and to much thick to sail?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95275"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95275"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EC67F35-8E9C-3764-8C8C-34EBBE183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80" y="336567"/>
            <a:ext cx="1419930" cy="50358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FDF6EF7-214D-010E-F2A0-4C01380A7E4A}"/>
              </a:ext>
            </a:extLst>
          </p:cNvPr>
          <p:cNvSpPr txBox="1"/>
          <p:nvPr/>
        </p:nvSpPr>
        <p:spPr>
          <a:xfrm>
            <a:off x="8440963" y="287231"/>
            <a:ext cx="3531962" cy="60283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0" scaled="1"/>
            <a:tileRect/>
          </a:gradFill>
        </p:spPr>
        <p:txBody>
          <a:bodyPr wrap="square" lIns="180000" tIns="108000" rIns="180000" bIns="108000">
            <a:spAutoFit/>
          </a:bodyPr>
          <a:lstStyle/>
          <a:p>
            <a:r>
              <a:rPr lang="en-GB" sz="1400" b="1" i="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GLEON 2026 All Hands’ Meeting</a:t>
            </a:r>
          </a:p>
          <a:p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Lake </a:t>
            </a:r>
            <a:r>
              <a:rPr lang="en-GB" sz="1100" u="none" strike="noStrike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Banyoles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(Spain) ; </a:t>
            </a:r>
            <a:r>
              <a:rPr lang="en-GB" sz="1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28 - September 4</a:t>
            </a:r>
            <a:endParaRPr lang="en-GB" sz="11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276A0DF-BD38-5859-2AF7-725F6E7AF967}"/>
              </a:ext>
            </a:extLst>
          </p:cNvPr>
          <p:cNvSpPr txBox="1"/>
          <p:nvPr/>
        </p:nvSpPr>
        <p:spPr>
          <a:xfrm>
            <a:off x="2417011" y="284039"/>
            <a:ext cx="6023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kern="0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Workshop: </a:t>
            </a:r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Winter limnology: The Art of Instrumenting </a:t>
            </a:r>
          </a:p>
          <a:p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Remote Lakes (Without Dying in the Process)</a:t>
            </a:r>
            <a:endParaRPr lang="en-GB" sz="1600" noProof="0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69C4D7-27CA-AA48-EAA5-D9EAC32BA2CB}"/>
              </a:ext>
            </a:extLst>
          </p:cNvPr>
          <p:cNvSpPr txBox="1"/>
          <p:nvPr/>
        </p:nvSpPr>
        <p:spPr>
          <a:xfrm>
            <a:off x="7648773" y="6212940"/>
            <a:ext cx="432415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5275">
              <a:lnSpc>
                <a:spcPct val="150000"/>
              </a:lnSpc>
            </a:pP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https://folders.tools.nom.es/GLEON/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705734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EB06EF-C217-228E-4B1E-8FDF57CDD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0217900-E423-426E-FE73-D927BCD90D8F}"/>
              </a:ext>
            </a:extLst>
          </p:cNvPr>
          <p:cNvSpPr txBox="1"/>
          <p:nvPr/>
        </p:nvSpPr>
        <p:spPr>
          <a:xfrm>
            <a:off x="757187" y="1518662"/>
            <a:ext cx="11142625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95275" lvl="0">
              <a:defRPr/>
            </a:pPr>
            <a:r>
              <a:rPr lang="en-GB" sz="2400" b="1" noProof="0" dirty="0">
                <a:latin typeface="Arial" panose="020B0604020202020204" pitchFamily="34" charset="0"/>
                <a:cs typeface="Arial" panose="020B0604020202020204" pitchFamily="34" charset="0"/>
              </a:rPr>
              <a:t>3. Thematic block: </a:t>
            </a:r>
            <a:r>
              <a:rPr lang="en-GB" sz="2400" b="1" noProof="0" dirty="0">
                <a:solidFill>
                  <a:srgbClr val="084F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 </a:t>
            </a:r>
            <a:r>
              <a:rPr lang="en-GB" sz="2400" b="1" noProof="0" dirty="0" err="1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Equipments</a:t>
            </a:r>
            <a:r>
              <a:rPr lang="en-GB" sz="2400" b="1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deployment and recovery:</a:t>
            </a:r>
          </a:p>
          <a:p>
            <a:pPr marL="295275" lvl="0">
              <a:defRPr/>
            </a:pPr>
            <a:r>
              <a:rPr lang="en-GB" sz="2400" b="1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</a:t>
            </a:r>
            <a:r>
              <a:rPr lang="en-GB" sz="24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buoys, mooring systems,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Possible questions: 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has lost sensors or a whole mooring experimental system? Due to natural or human reasons?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is the more complex installation you have you have ever done?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you prevent buoys became pulled by drifting ice during thaw?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best approach: deploy the experimental design during ice-free and wait to the winter or deploy from the ice-cover? How do you deploy the system?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type or ropes and buoys are the best for you? How do you build a heavy anchor without the need to transport it to the lake? 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you want to share your best trick?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11D476B-38A1-17C0-3CA7-77276EEBF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80" y="336567"/>
            <a:ext cx="1419930" cy="50358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FFAA25-1919-6143-8597-EC36C8B4C19E}"/>
              </a:ext>
            </a:extLst>
          </p:cNvPr>
          <p:cNvSpPr txBox="1"/>
          <p:nvPr/>
        </p:nvSpPr>
        <p:spPr>
          <a:xfrm>
            <a:off x="8440963" y="287231"/>
            <a:ext cx="3531962" cy="60283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0" scaled="1"/>
            <a:tileRect/>
          </a:gradFill>
        </p:spPr>
        <p:txBody>
          <a:bodyPr wrap="square" lIns="180000" tIns="108000" rIns="180000" bIns="108000">
            <a:spAutoFit/>
          </a:bodyPr>
          <a:lstStyle/>
          <a:p>
            <a:r>
              <a:rPr lang="en-GB" sz="1400" b="1" i="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GLEON 2026 All Hands’ Meeting</a:t>
            </a:r>
          </a:p>
          <a:p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Lake </a:t>
            </a:r>
            <a:r>
              <a:rPr lang="en-GB" sz="1100" u="none" strike="noStrike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Banyoles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(Spain) ; </a:t>
            </a:r>
            <a:r>
              <a:rPr lang="en-GB" sz="1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28 - September 4</a:t>
            </a:r>
            <a:endParaRPr lang="en-GB" sz="11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0EA04F2-8CDE-BA6E-4D3B-E12E8AB2A3D2}"/>
              </a:ext>
            </a:extLst>
          </p:cNvPr>
          <p:cNvSpPr txBox="1"/>
          <p:nvPr/>
        </p:nvSpPr>
        <p:spPr>
          <a:xfrm>
            <a:off x="2417011" y="284039"/>
            <a:ext cx="6023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kern="0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Workshop: </a:t>
            </a:r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Winter limnology: The Art of Instrumenting </a:t>
            </a:r>
          </a:p>
          <a:p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Remote Lakes (Without Dying in the Process)</a:t>
            </a:r>
            <a:endParaRPr lang="en-GB" sz="1600" noProof="0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C51A0A6-A37A-E367-AC26-A10A12FC8A6C}"/>
              </a:ext>
            </a:extLst>
          </p:cNvPr>
          <p:cNvSpPr txBox="1"/>
          <p:nvPr/>
        </p:nvSpPr>
        <p:spPr>
          <a:xfrm>
            <a:off x="7648773" y="6212940"/>
            <a:ext cx="432415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5275">
              <a:lnSpc>
                <a:spcPct val="150000"/>
              </a:lnSpc>
            </a:pP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https://folders.tools.nom.es/GLEON/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7231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8A166-2C22-E7E1-0C46-F5AA96725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64BA4C1-B75A-C8A1-271C-B0609CC28773}"/>
              </a:ext>
            </a:extLst>
          </p:cNvPr>
          <p:cNvSpPr txBox="1"/>
          <p:nvPr/>
        </p:nvSpPr>
        <p:spPr>
          <a:xfrm>
            <a:off x="757187" y="1518662"/>
            <a:ext cx="11092176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en-GB" sz="2400" b="1" noProof="0" dirty="0">
                <a:latin typeface="Arial" panose="020B0604020202020204" pitchFamily="34" charset="0"/>
                <a:cs typeface="Arial" panose="020B0604020202020204" pitchFamily="34" charset="0"/>
              </a:rPr>
              <a:t>3. Thematic block:  </a:t>
            </a:r>
            <a:r>
              <a:rPr lang="en-GB" sz="2400" b="1" noProof="0" dirty="0">
                <a:solidFill>
                  <a:srgbClr val="084F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r>
              <a:rPr lang="en-GB" sz="2400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Instrumentation: </a:t>
            </a:r>
            <a:r>
              <a:rPr lang="en-GB" sz="24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brands, configuration, open-		                       source hardware,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Possible questions: </a:t>
            </a:r>
          </a:p>
          <a:p>
            <a:pPr marL="342900" lvl="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are your preferred brand for your field sensors? Which brand you will never use </a:t>
            </a: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again? Do you use open-source hardware?  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 you deal with the biofouling?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you compared sensors from different brands or models side-by-side? Do they agree?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times do you find empty data or died batteries at the end of the season?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Usually do you leave unattended sensors, or do you manage any kind of remote communication?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experiences with non-electronical material (corers, sediment traps, water sampling,…)?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GB" sz="2000" noProof="0" dirty="0">
              <a:solidFill>
                <a:srgbClr val="0F9ED5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93C222D-09A3-8713-C856-D449F5DCD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80" y="336567"/>
            <a:ext cx="1419930" cy="50358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9B5CD4A2-237B-A80E-38CB-DE019D2AE08C}"/>
              </a:ext>
            </a:extLst>
          </p:cNvPr>
          <p:cNvSpPr txBox="1"/>
          <p:nvPr/>
        </p:nvSpPr>
        <p:spPr>
          <a:xfrm>
            <a:off x="8440963" y="287231"/>
            <a:ext cx="3531962" cy="60283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0" scaled="1"/>
            <a:tileRect/>
          </a:gradFill>
        </p:spPr>
        <p:txBody>
          <a:bodyPr wrap="square" lIns="180000" tIns="108000" rIns="180000" bIns="108000">
            <a:spAutoFit/>
          </a:bodyPr>
          <a:lstStyle/>
          <a:p>
            <a:r>
              <a:rPr lang="en-GB" sz="1400" b="1" i="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GLEON 2026 All Hands’ Meeting</a:t>
            </a:r>
          </a:p>
          <a:p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Lake </a:t>
            </a:r>
            <a:r>
              <a:rPr lang="en-GB" sz="1100" u="none" strike="noStrike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Banyoles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(Spain) ; </a:t>
            </a:r>
            <a:r>
              <a:rPr lang="en-GB" sz="1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28 - September 4</a:t>
            </a:r>
            <a:endParaRPr lang="en-GB" sz="11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EDACF7A-E772-FBF2-B201-032E93659EF2}"/>
              </a:ext>
            </a:extLst>
          </p:cNvPr>
          <p:cNvSpPr txBox="1"/>
          <p:nvPr/>
        </p:nvSpPr>
        <p:spPr>
          <a:xfrm>
            <a:off x="2417011" y="284039"/>
            <a:ext cx="6023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kern="0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Workshop: </a:t>
            </a:r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Winter limnology: The Art of Instrumenting </a:t>
            </a:r>
          </a:p>
          <a:p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Remote Lakes (Without Dying in the Process)</a:t>
            </a:r>
            <a:endParaRPr lang="en-GB" sz="1600" noProof="0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7C4D147-6EE2-ACA6-81C7-B90F9923A5F6}"/>
              </a:ext>
            </a:extLst>
          </p:cNvPr>
          <p:cNvSpPr txBox="1"/>
          <p:nvPr/>
        </p:nvSpPr>
        <p:spPr>
          <a:xfrm>
            <a:off x="7648773" y="6212940"/>
            <a:ext cx="432415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5275">
              <a:lnSpc>
                <a:spcPct val="150000"/>
              </a:lnSpc>
            </a:pP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https://folders.tools.nom.es/GLEON/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45605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084E4-474E-32AB-CE57-44111A552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6221CE2-BCC7-B19A-4CF6-DEFB656F92CE}"/>
              </a:ext>
            </a:extLst>
          </p:cNvPr>
          <p:cNvSpPr txBox="1"/>
          <p:nvPr/>
        </p:nvSpPr>
        <p:spPr>
          <a:xfrm>
            <a:off x="538110" y="1537712"/>
            <a:ext cx="11487827" cy="3351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  <a:defRPr/>
            </a:pPr>
            <a:r>
              <a:rPr lang="en-GB" sz="2400" b="1" noProof="0" dirty="0">
                <a:latin typeface="Arial" panose="020B0604020202020204" pitchFamily="34" charset="0"/>
                <a:cs typeface="Arial" panose="020B0604020202020204" pitchFamily="34" charset="0"/>
              </a:rPr>
              <a:t>3. Thematic block: </a:t>
            </a:r>
            <a:r>
              <a:rPr lang="en-GB" sz="2400" b="1" noProof="0" dirty="0">
                <a:solidFill>
                  <a:srgbClr val="084F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en-GB" sz="2400" b="1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equipment: </a:t>
            </a:r>
            <a:r>
              <a:rPr lang="en-GB" sz="2400" i="1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Winter limnologist’s “must-haves”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Possible questions: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What are your “must-have” for a winter limnologist personal equipment?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tools or devices do you find especially useful during sampling?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Which advice would you give to a student interested in winter limnology (not only about</a:t>
            </a: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equipment)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  <a:p>
            <a:pPr marL="295275" marR="0" lvl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37F29CB-9DE9-F199-4D1F-EF8B56775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80" y="336567"/>
            <a:ext cx="1419930" cy="50358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4F87F238-9D69-7B80-7A26-D073C40928EB}"/>
              </a:ext>
            </a:extLst>
          </p:cNvPr>
          <p:cNvSpPr txBox="1"/>
          <p:nvPr/>
        </p:nvSpPr>
        <p:spPr>
          <a:xfrm>
            <a:off x="8440963" y="287231"/>
            <a:ext cx="3531962" cy="60283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0" scaled="1"/>
            <a:tileRect/>
          </a:gradFill>
        </p:spPr>
        <p:txBody>
          <a:bodyPr wrap="square" lIns="180000" tIns="108000" rIns="180000" bIns="108000">
            <a:spAutoFit/>
          </a:bodyPr>
          <a:lstStyle/>
          <a:p>
            <a:r>
              <a:rPr lang="en-GB" sz="1400" b="1" i="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GLEON 2026 All Hands’ Meeting</a:t>
            </a:r>
          </a:p>
          <a:p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Lake </a:t>
            </a:r>
            <a:r>
              <a:rPr lang="en-GB" sz="1100" u="none" strike="noStrike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Banyoles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(Spain) ; </a:t>
            </a:r>
            <a:r>
              <a:rPr lang="en-GB" sz="1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28 - September 4</a:t>
            </a:r>
            <a:endParaRPr lang="en-GB" sz="11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3340BCE-7197-AFF7-9321-DB29C451B58C}"/>
              </a:ext>
            </a:extLst>
          </p:cNvPr>
          <p:cNvSpPr txBox="1"/>
          <p:nvPr/>
        </p:nvSpPr>
        <p:spPr>
          <a:xfrm>
            <a:off x="2417011" y="284039"/>
            <a:ext cx="6023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kern="0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Workshop: </a:t>
            </a:r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Winter limnology: The Art of Instrumenting </a:t>
            </a:r>
          </a:p>
          <a:p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Remote Lakes (Without Dying in the Process)</a:t>
            </a:r>
            <a:endParaRPr lang="en-GB" sz="1600" noProof="0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14F6539-AFE2-4AA1-25A1-858F8D9C1E7E}"/>
              </a:ext>
            </a:extLst>
          </p:cNvPr>
          <p:cNvSpPr txBox="1"/>
          <p:nvPr/>
        </p:nvSpPr>
        <p:spPr>
          <a:xfrm>
            <a:off x="7648773" y="6212940"/>
            <a:ext cx="432415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5275">
              <a:lnSpc>
                <a:spcPct val="150000"/>
              </a:lnSpc>
            </a:pP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https://folders.tools.nom.es/GLEON/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0718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BA5F2-3F15-1BA5-51D0-1202FF7C9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CC277DC-7A70-19D1-F52F-0D4852EE76CB}"/>
              </a:ext>
            </a:extLst>
          </p:cNvPr>
          <p:cNvSpPr txBox="1"/>
          <p:nvPr/>
        </p:nvSpPr>
        <p:spPr>
          <a:xfrm>
            <a:off x="762000" y="1592154"/>
            <a:ext cx="11210923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noProof="0" dirty="0">
                <a:latin typeface="Arial" panose="020B0604020202020204" pitchFamily="34" charset="0"/>
                <a:cs typeface="Arial" panose="020B0604020202020204" pitchFamily="34" charset="0"/>
              </a:rPr>
              <a:t>5. Results synthesis and discussion:</a:t>
            </a:r>
          </a:p>
          <a:p>
            <a:endParaRPr lang="en-GB" sz="2800" b="1" noProof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noProof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 summary from the scribe ( ~ 1min/block)</a:t>
            </a:r>
          </a:p>
          <a:p>
            <a:endParaRPr lang="en-GB" sz="2800" b="1" noProof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noProof="0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Wall of sticky notes:</a:t>
            </a:r>
          </a:p>
          <a:p>
            <a:pPr marL="638175" indent="-342900">
              <a:lnSpc>
                <a:spcPct val="200000"/>
              </a:lnSpc>
              <a:buFont typeface="Wingdings" panose="05000000000000000000" pitchFamily="2" charset="2"/>
              <a:buChar char="ü"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away messages</a:t>
            </a:r>
          </a:p>
          <a:p>
            <a:pPr marL="638175" indent="-342900">
              <a:lnSpc>
                <a:spcPct val="200000"/>
              </a:lnSpc>
              <a:buFont typeface="Wingdings" panose="05000000000000000000" pitchFamily="2" charset="2"/>
              <a:buChar char="ü"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 field hack/Most creative solution</a:t>
            </a:r>
          </a:p>
          <a:p>
            <a:pPr marL="638175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Most recurrent failures</a:t>
            </a:r>
          </a:p>
          <a:p>
            <a:pPr marL="638175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Problems that remain unsolved</a:t>
            </a:r>
            <a:endParaRPr lang="en-GB" sz="2800" b="1" noProof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5F6CF95-EC14-FA6A-16D0-63DFB2FCE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80" y="336567"/>
            <a:ext cx="1419930" cy="50358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DA9426C-A4B0-132F-ABAB-918ED19CD9F1}"/>
              </a:ext>
            </a:extLst>
          </p:cNvPr>
          <p:cNvSpPr txBox="1"/>
          <p:nvPr/>
        </p:nvSpPr>
        <p:spPr>
          <a:xfrm>
            <a:off x="8440963" y="287231"/>
            <a:ext cx="3531962" cy="60283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0" scaled="1"/>
            <a:tileRect/>
          </a:gradFill>
        </p:spPr>
        <p:txBody>
          <a:bodyPr wrap="square" lIns="180000" tIns="108000" rIns="180000" bIns="108000">
            <a:spAutoFit/>
          </a:bodyPr>
          <a:lstStyle/>
          <a:p>
            <a:r>
              <a:rPr lang="en-GB" sz="1400" b="1" i="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GLEON 2026 All Hands’ Meeting</a:t>
            </a:r>
          </a:p>
          <a:p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Lake </a:t>
            </a:r>
            <a:r>
              <a:rPr lang="en-GB" sz="1100" u="none" strike="noStrike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Banyoles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(Spain) ; </a:t>
            </a:r>
            <a:r>
              <a:rPr lang="en-GB" sz="1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28 - September 4</a:t>
            </a:r>
            <a:endParaRPr lang="en-GB" sz="11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F91A6E2-B45E-3E48-9B67-995E505A5F0D}"/>
              </a:ext>
            </a:extLst>
          </p:cNvPr>
          <p:cNvSpPr txBox="1"/>
          <p:nvPr/>
        </p:nvSpPr>
        <p:spPr>
          <a:xfrm>
            <a:off x="2417011" y="284039"/>
            <a:ext cx="6023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kern="0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Workshop: </a:t>
            </a:r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Winter limnology: The Art of Instrumenting </a:t>
            </a:r>
          </a:p>
          <a:p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Remote Lakes (Without Dying in the Process)</a:t>
            </a:r>
            <a:endParaRPr lang="en-GB" sz="1600" noProof="0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8678BE-F042-3BC2-7CD9-7B7BEA4537F9}"/>
              </a:ext>
            </a:extLst>
          </p:cNvPr>
          <p:cNvSpPr txBox="1"/>
          <p:nvPr/>
        </p:nvSpPr>
        <p:spPr>
          <a:xfrm>
            <a:off x="7648773" y="6212940"/>
            <a:ext cx="432415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5275">
              <a:lnSpc>
                <a:spcPct val="150000"/>
              </a:lnSpc>
            </a:pP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https://folders.tools.nom.es/GLEON/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1F1073E-1B7A-E117-813A-1A7B2956E4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655" y="2049067"/>
            <a:ext cx="5551830" cy="4163873"/>
          </a:xfrm>
          <a:prstGeom prst="rect">
            <a:avLst/>
          </a:prstGeom>
          <a:effectLst>
            <a:softEdge rad="30480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681BDDA4-FCA6-7C45-7383-38A1AC8F0F44}"/>
              </a:ext>
            </a:extLst>
          </p:cNvPr>
          <p:cNvSpPr txBox="1"/>
          <p:nvPr/>
        </p:nvSpPr>
        <p:spPr>
          <a:xfrm rot="21125384">
            <a:off x="7030064" y="2842551"/>
            <a:ext cx="3720057" cy="36933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44450">
              <a:bevelT w="50800"/>
            </a:sp3d>
          </a:bodyPr>
          <a:lstStyle/>
          <a:p>
            <a:r>
              <a:rPr lang="en-GB" b="1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“Don’t touch any running system”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A1CBD18-0E4D-C668-1A76-B71FFA766324}"/>
              </a:ext>
            </a:extLst>
          </p:cNvPr>
          <p:cNvSpPr txBox="1"/>
          <p:nvPr/>
        </p:nvSpPr>
        <p:spPr>
          <a:xfrm rot="253199">
            <a:off x="8491132" y="3876902"/>
            <a:ext cx="3021789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44450">
              <a:bevelT w="50800"/>
            </a:sp3d>
          </a:bodyPr>
          <a:lstStyle/>
          <a:p>
            <a:r>
              <a:rPr lang="en-GB" b="1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“Field-proof beats perfect”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67E593C-CCE3-43A7-34D2-6983C1606223}"/>
              </a:ext>
            </a:extLst>
          </p:cNvPr>
          <p:cNvSpPr txBox="1"/>
          <p:nvPr/>
        </p:nvSpPr>
        <p:spPr>
          <a:xfrm rot="21356601">
            <a:off x="6716186" y="4762811"/>
            <a:ext cx="4644926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44450">
              <a:bevelT w="50800"/>
            </a:sp3d>
          </a:bodyPr>
          <a:lstStyle/>
          <a:p>
            <a:r>
              <a:rPr lang="en-GB" b="1" noProof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“The best is the enemy of the simply good”</a:t>
            </a:r>
          </a:p>
        </p:txBody>
      </p:sp>
    </p:spTree>
    <p:extLst>
      <p:ext uri="{BB962C8B-B14F-4D97-AF65-F5344CB8AC3E}">
        <p14:creationId xmlns:p14="http://schemas.microsoft.com/office/powerpoint/2010/main" val="3560784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F0B08-40CB-CE35-C024-6F120AC6D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8876805-247D-1BCD-6926-2713BF4F07D6}"/>
              </a:ext>
            </a:extLst>
          </p:cNvPr>
          <p:cNvSpPr txBox="1"/>
          <p:nvPr/>
        </p:nvSpPr>
        <p:spPr>
          <a:xfrm>
            <a:off x="834390" y="1307790"/>
            <a:ext cx="1103375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b="1" noProof="0" dirty="0">
                <a:latin typeface="Arial" panose="020B0604020202020204" pitchFamily="34" charset="0"/>
                <a:cs typeface="Arial" panose="020B0604020202020204" pitchFamily="34" charset="0"/>
              </a:rPr>
              <a:t>6. Closing and next steps:</a:t>
            </a:r>
            <a:endParaRPr lang="en-GB" sz="2800" b="1" noProof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8175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Technical GLEON report?</a:t>
            </a:r>
          </a:p>
          <a:p>
            <a:pPr marL="638175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“Winter limnology </a:t>
            </a:r>
            <a:r>
              <a:rPr lang="en-GB" sz="2000" noProof="0" dirty="0" err="1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Netwok</a:t>
            </a: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”?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38175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Live Wiki-doc?</a:t>
            </a:r>
          </a:p>
          <a:p>
            <a:pPr marL="638175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Future collaborations/projects?</a:t>
            </a:r>
            <a:endParaRPr kumimoji="0" lang="en-GB" sz="2000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38175" marR="0" lvl="0" indent="-34290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GB" sz="2000" noProof="0" dirty="0">
                <a:solidFill>
                  <a:srgbClr val="0F9ED5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Ideas? ...</a:t>
            </a:r>
            <a:endParaRPr lang="en-GB" sz="2800" b="1" noProof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DBF0A1A-A6C8-CAFD-220B-8E7EE2EFF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580" y="336567"/>
            <a:ext cx="1419930" cy="50358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8AB0DFE-9E95-4F64-41F1-6A68BE915508}"/>
              </a:ext>
            </a:extLst>
          </p:cNvPr>
          <p:cNvSpPr txBox="1"/>
          <p:nvPr/>
        </p:nvSpPr>
        <p:spPr>
          <a:xfrm>
            <a:off x="8440963" y="287231"/>
            <a:ext cx="3531962" cy="60283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5000"/>
                  <a:lumOff val="55000"/>
                </a:schemeClr>
              </a:gs>
            </a:gsLst>
            <a:lin ang="0" scaled="1"/>
            <a:tileRect/>
          </a:gradFill>
        </p:spPr>
        <p:txBody>
          <a:bodyPr wrap="square" lIns="180000" tIns="108000" rIns="180000" bIns="108000">
            <a:spAutoFit/>
          </a:bodyPr>
          <a:lstStyle/>
          <a:p>
            <a:r>
              <a:rPr lang="en-GB" sz="1400" b="1" i="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GLEON 2026 All Hands’ Meeting</a:t>
            </a:r>
          </a:p>
          <a:p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Lake </a:t>
            </a:r>
            <a:r>
              <a:rPr lang="en-GB" sz="1100" u="none" strike="noStrike" baseline="0" noProof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Banyoles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(Spain) ; </a:t>
            </a:r>
            <a:r>
              <a:rPr lang="en-GB" sz="110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100" u="none" strike="noStrike" baseline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28 - September 4</a:t>
            </a:r>
            <a:endParaRPr lang="en-GB" sz="11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ECDE75F-72F3-B740-8C99-9894E3385F57}"/>
              </a:ext>
            </a:extLst>
          </p:cNvPr>
          <p:cNvSpPr txBox="1"/>
          <p:nvPr/>
        </p:nvSpPr>
        <p:spPr>
          <a:xfrm>
            <a:off x="2417011" y="284039"/>
            <a:ext cx="6023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kern="0" noProof="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Workshop: </a:t>
            </a:r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Winter limnology: The Art of Instrumenting </a:t>
            </a:r>
          </a:p>
          <a:p>
            <a:r>
              <a:rPr lang="en-GB" sz="2000" b="1" kern="0" noProof="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Remote Lakes (Without Dying in the Process)</a:t>
            </a:r>
            <a:endParaRPr lang="en-GB" sz="1600" noProof="0" dirty="0">
              <a:solidFill>
                <a:srgbClr val="0070C0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F5CDD51-E41A-2C88-419D-FCA569BB0910}"/>
              </a:ext>
            </a:extLst>
          </p:cNvPr>
          <p:cNvSpPr txBox="1"/>
          <p:nvPr/>
        </p:nvSpPr>
        <p:spPr>
          <a:xfrm>
            <a:off x="7648773" y="6212940"/>
            <a:ext cx="4324150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5275">
              <a:lnSpc>
                <a:spcPct val="150000"/>
              </a:lnSpc>
            </a:pP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https://folders.tools.nom.es/GLEON/</a:t>
            </a:r>
            <a:r>
              <a:rPr lang="en-GB" noProof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575773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</TotalTime>
  <Words>1588</Words>
  <Application>Microsoft Office PowerPoint</Application>
  <PresentationFormat>Panorámica</PresentationFormat>
  <Paragraphs>178</Paragraphs>
  <Slides>14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Comic Sans MS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Manuel Toro</dc:creator>
  <cp:lastModifiedBy>GRANADOS MARTINEZ, IGNACIO (E_IGM142)</cp:lastModifiedBy>
  <cp:revision>35</cp:revision>
  <dcterms:created xsi:type="dcterms:W3CDTF">2026-08-28T09:32:36Z</dcterms:created>
  <dcterms:modified xsi:type="dcterms:W3CDTF">2026-08-29T11:07:18Z</dcterms:modified>
</cp:coreProperties>
</file>